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300" r:id="rId3"/>
    <p:sldId id="259" r:id="rId4"/>
    <p:sldId id="260" r:id="rId5"/>
    <p:sldId id="415" r:id="rId6"/>
    <p:sldId id="409" r:id="rId7"/>
    <p:sldId id="343" r:id="rId8"/>
    <p:sldId id="270" r:id="rId9"/>
    <p:sldId id="416" r:id="rId10"/>
    <p:sldId id="375" r:id="rId11"/>
    <p:sldId id="262" r:id="rId12"/>
    <p:sldId id="307" r:id="rId13"/>
    <p:sldId id="286" r:id="rId14"/>
    <p:sldId id="349" r:id="rId15"/>
    <p:sldId id="261" r:id="rId16"/>
    <p:sldId id="330" r:id="rId17"/>
    <p:sldId id="422" r:id="rId18"/>
    <p:sldId id="348" r:id="rId19"/>
    <p:sldId id="421" r:id="rId20"/>
    <p:sldId id="287" r:id="rId21"/>
    <p:sldId id="344" r:id="rId22"/>
    <p:sldId id="424" r:id="rId23"/>
    <p:sldId id="302" r:id="rId24"/>
    <p:sldId id="306" r:id="rId25"/>
    <p:sldId id="347" r:id="rId26"/>
    <p:sldId id="268" r:id="rId27"/>
    <p:sldId id="331" r:id="rId28"/>
    <p:sldId id="269" r:id="rId29"/>
    <p:sldId id="303" r:id="rId30"/>
    <p:sldId id="265" r:id="rId31"/>
    <p:sldId id="340" r:id="rId32"/>
    <p:sldId id="266" r:id="rId33"/>
    <p:sldId id="267" r:id="rId34"/>
    <p:sldId id="311" r:id="rId35"/>
    <p:sldId id="304" r:id="rId36"/>
    <p:sldId id="263" r:id="rId37"/>
    <p:sldId id="310" r:id="rId38"/>
    <p:sldId id="281" r:id="rId39"/>
    <p:sldId id="283" r:id="rId40"/>
    <p:sldId id="284" r:id="rId41"/>
    <p:sldId id="339" r:id="rId42"/>
    <p:sldId id="305" r:id="rId43"/>
    <p:sldId id="301" r:id="rId44"/>
    <p:sldId id="329" r:id="rId45"/>
    <p:sldId id="42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E773"/>
    <a:srgbClr val="DE3636"/>
    <a:srgbClr val="342CC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9342" autoAdjust="0"/>
  </p:normalViewPr>
  <p:slideViewPr>
    <p:cSldViewPr snapToGrid="0">
      <p:cViewPr varScale="1">
        <p:scale>
          <a:sx n="67" d="100"/>
          <a:sy n="67" d="100"/>
        </p:scale>
        <p:origin x="2910" y="72"/>
      </p:cViewPr>
      <p:guideLst/>
    </p:cSldViewPr>
  </p:slideViewPr>
  <p:outlineViewPr>
    <p:cViewPr>
      <p:scale>
        <a:sx n="33" d="100"/>
        <a:sy n="33" d="100"/>
      </p:scale>
      <p:origin x="0" y="-681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0C33-6CB1-4DBE-8311-D8DA93440237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351D7-D7AA-44D2-B082-914C0889D9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1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95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2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61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2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27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2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7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7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2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0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41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58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7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5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24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8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2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FE1F-320A-4E1C-8BCB-44B2DAD5097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3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FE1F-320A-4E1C-8BCB-44B2DAD5097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6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E581F-C0DE-4AB2-BA02-44E162E8E76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7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5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56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351D7-D7AA-44D2-B082-914C0889D99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5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UpperWav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</p:spPr>
      </p:pic>
      <p:pic>
        <p:nvPicPr>
          <p:cNvPr id="9" name="Picture 8" descr="LowerWave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72200"/>
            <a:ext cx="9144000" cy="762000"/>
          </a:xfrm>
          <a:prstGeom prst="rect">
            <a:avLst/>
          </a:prstGeom>
        </p:spPr>
      </p:pic>
      <p:pic>
        <p:nvPicPr>
          <p:cNvPr id="13" name="Picture 12" descr="OfficialASMFCLogo.eps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9600" y="50104"/>
            <a:ext cx="838200" cy="838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157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8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2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2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7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64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64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5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36FB75-1EF8-4323-B952-FB5EA3C8493E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F2A5-C403-461F-B947-25F7DF21F2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pperWave.t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037" y="88175"/>
            <a:ext cx="8229600" cy="80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82296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OfficialASMFCLogo.eps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9600" y="50104"/>
            <a:ext cx="838200" cy="838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006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21PzNp1mlVUMu5A_Ikep5MW1tozrs2_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21PzNp1mlVUMu5A_Ikep5MW1tozrs2_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History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038350"/>
          </a:xfrm>
        </p:spPr>
        <p:txBody>
          <a:bodyPr>
            <a:normAutofit/>
          </a:bodyPr>
          <a:lstStyle/>
          <a:p>
            <a:r>
              <a:rPr lang="en-US" dirty="0"/>
              <a:t>Jeff Kipp</a:t>
            </a:r>
          </a:p>
          <a:p>
            <a:r>
              <a:rPr lang="en-US" dirty="0"/>
              <a:t>ASMFC Mock Data Workshop</a:t>
            </a:r>
          </a:p>
          <a:p>
            <a:r>
              <a:rPr lang="en-US" dirty="0"/>
              <a:t>Week 2: March 22, 2023</a:t>
            </a:r>
          </a:p>
        </p:txBody>
      </p:sp>
    </p:spTree>
    <p:extLst>
      <p:ext uri="{BB962C8B-B14F-4D97-AF65-F5344CB8AC3E}">
        <p14:creationId xmlns:p14="http://schemas.microsoft.com/office/powerpoint/2010/main" val="155131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Uses for Life History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28739"/>
            <a:ext cx="4038600" cy="5337100"/>
          </a:xfrm>
        </p:spPr>
        <p:txBody>
          <a:bodyPr>
            <a:normAutofit/>
          </a:bodyPr>
          <a:lstStyle/>
          <a:p>
            <a:r>
              <a:rPr lang="en-US" dirty="0"/>
              <a:t>Stock ID</a:t>
            </a:r>
          </a:p>
          <a:p>
            <a:r>
              <a:rPr lang="en-US" dirty="0"/>
              <a:t>Growth </a:t>
            </a:r>
          </a:p>
          <a:p>
            <a:r>
              <a:rPr lang="en-US" dirty="0"/>
              <a:t>Natural mortality</a:t>
            </a:r>
          </a:p>
          <a:p>
            <a:r>
              <a:rPr lang="en-US" dirty="0"/>
              <a:t>Maturity ogive </a:t>
            </a:r>
          </a:p>
          <a:p>
            <a:r>
              <a:rPr lang="en-US" dirty="0"/>
              <a:t>Morphometric conversions </a:t>
            </a:r>
          </a:p>
          <a:p>
            <a:r>
              <a:rPr lang="en-US" dirty="0"/>
              <a:t>Catch age compositions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322464"/>
            <a:ext cx="4038600" cy="5337099"/>
          </a:xfrm>
        </p:spPr>
        <p:txBody>
          <a:bodyPr>
            <a:normAutofit/>
          </a:bodyPr>
          <a:lstStyle/>
          <a:p>
            <a:r>
              <a:rPr lang="en-US" dirty="0"/>
              <a:t>Differences in life history between sexes</a:t>
            </a:r>
          </a:p>
          <a:p>
            <a:r>
              <a:rPr lang="en-US" dirty="0"/>
              <a:t>Sex transitions  </a:t>
            </a:r>
          </a:p>
          <a:p>
            <a:r>
              <a:rPr lang="en-US" dirty="0"/>
              <a:t>Fecundity ogive</a:t>
            </a:r>
          </a:p>
          <a:p>
            <a:r>
              <a:rPr lang="en-US" dirty="0"/>
              <a:t>Predator-prey relationships </a:t>
            </a:r>
          </a:p>
          <a:p>
            <a:r>
              <a:rPr lang="en-US" dirty="0"/>
              <a:t>Migration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9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1"/>
            <a:ext cx="8229600" cy="808038"/>
          </a:xfrm>
        </p:spPr>
        <p:txBody>
          <a:bodyPr/>
          <a:lstStyle/>
          <a:p>
            <a:r>
              <a:rPr lang="en-US" dirty="0"/>
              <a:t>At the Data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working with data from multiple different programs and agencies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Data collection may not be standardized across sources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Pay attention to metadata:</a:t>
            </a:r>
          </a:p>
          <a:p>
            <a:pPr lvl="1"/>
            <a:r>
              <a:rPr lang="en-US" dirty="0"/>
              <a:t>Units (cm, mm, in, kg, lbs)</a:t>
            </a:r>
          </a:p>
          <a:p>
            <a:pPr lvl="1"/>
            <a:r>
              <a:rPr lang="en-US" dirty="0"/>
              <a:t>Measurement types (fork length vs. total length, dressed weight vs. live weight)</a:t>
            </a:r>
          </a:p>
        </p:txBody>
      </p:sp>
    </p:spTree>
    <p:extLst>
      <p:ext uri="{BB962C8B-B14F-4D97-AF65-F5344CB8AC3E}">
        <p14:creationId xmlns:p14="http://schemas.microsoft.com/office/powerpoint/2010/main" val="263351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82" y="0"/>
            <a:ext cx="8229600" cy="606029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17" y="1185864"/>
            <a:ext cx="8229600" cy="46434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Plot your data!!</a:t>
            </a:r>
          </a:p>
          <a:p>
            <a:pPr lvl="1"/>
            <a:r>
              <a:rPr lang="en-US" dirty="0"/>
              <a:t>Magnitudes, Units  ...do they ‘look right’</a:t>
            </a:r>
          </a:p>
          <a:p>
            <a:pPr lvl="1"/>
            <a:r>
              <a:rPr lang="en-US" dirty="0"/>
              <a:t>“In the ball park”</a:t>
            </a:r>
          </a:p>
          <a:p>
            <a:pPr lvl="1"/>
            <a:r>
              <a:rPr lang="en-US" dirty="0"/>
              <a:t>Outliers, data gaps</a:t>
            </a:r>
          </a:p>
          <a:p>
            <a:pPr lvl="1"/>
            <a:r>
              <a:rPr lang="en-US" dirty="0"/>
              <a:t>Temporal or spatial patterns</a:t>
            </a:r>
          </a:p>
          <a:p>
            <a:pPr lvl="1"/>
            <a:r>
              <a:rPr lang="en-US" dirty="0"/>
              <a:t>Discrepancies between data sources</a:t>
            </a:r>
          </a:p>
          <a:p>
            <a:r>
              <a:rPr lang="en-US" dirty="0"/>
              <a:t>Time to catch major omissions, extraction issues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Starting to understand the data before being used in life history analyses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57"/>
            <a:ext cx="8229600" cy="808038"/>
          </a:xfrm>
        </p:spPr>
        <p:txBody>
          <a:bodyPr/>
          <a:lstStyle/>
          <a:p>
            <a:r>
              <a:rPr lang="en-US" dirty="0"/>
              <a:t>Simple Evaluations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4"/>
          <a:stretch/>
        </p:blipFill>
        <p:spPr>
          <a:xfrm>
            <a:off x="0" y="1174027"/>
            <a:ext cx="7648364" cy="518073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46800" y="1295400"/>
            <a:ext cx="25400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Bluefish: historical NC data were not using the Jan. 1 birthdate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0"/>
            <a:ext cx="8229600" cy="808038"/>
          </a:xfrm>
        </p:spPr>
        <p:txBody>
          <a:bodyPr/>
          <a:lstStyle/>
          <a:p>
            <a:r>
              <a:rPr lang="en-US" dirty="0"/>
              <a:t>Life History Parameters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952499"/>
            <a:ext cx="8229600" cy="329088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are the  biological characteristics of a stock and how do these characteristics change over the lifetime of an individual?</a:t>
            </a:r>
          </a:p>
          <a:p>
            <a:endParaRPr lang="en-US" dirty="0"/>
          </a:p>
          <a:p>
            <a:r>
              <a:rPr lang="en-US" dirty="0"/>
              <a:t>How productive is the stock?</a:t>
            </a:r>
          </a:p>
          <a:p>
            <a:endParaRPr lang="en-US" dirty="0"/>
          </a:p>
          <a:p>
            <a:r>
              <a:rPr lang="en-US" dirty="0"/>
              <a:t>How is the stock likely to respond to fishing pressure?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673C11-885D-408C-AE76-F6D8B507E001}"/>
                  </a:ext>
                </a:extLst>
              </p:cNvPr>
              <p:cNvSpPr txBox="1"/>
              <p:nvPr/>
            </p:nvSpPr>
            <p:spPr>
              <a:xfrm>
                <a:off x="1414461" y="5573760"/>
                <a:ext cx="6315075" cy="1056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𝑆𝑃𝑅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673C11-885D-408C-AE76-F6D8B507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1" y="5573760"/>
                <a:ext cx="6315075" cy="105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5E10B341-1752-4EE1-A07A-A56F6768F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412628"/>
              </p:ext>
            </p:extLst>
          </p:nvPr>
        </p:nvGraphicFramePr>
        <p:xfrm>
          <a:off x="1207293" y="4137934"/>
          <a:ext cx="6729412" cy="1305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2768400" imgH="507960" progId="Equation.3">
                  <p:embed/>
                </p:oleObj>
              </mc:Choice>
              <mc:Fallback>
                <p:oleObj name="Equation" r:id="rId4" imgW="2768400" imgH="507960" progId="Equation.3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293" y="4137934"/>
                        <a:ext cx="6729412" cy="13056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DC2E2D5-F8E7-4948-9E36-E19A4B358A09}"/>
              </a:ext>
            </a:extLst>
          </p:cNvPr>
          <p:cNvSpPr/>
          <p:nvPr/>
        </p:nvSpPr>
        <p:spPr>
          <a:xfrm>
            <a:off x="3671888" y="4786314"/>
            <a:ext cx="671511" cy="65727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51810EC-F862-4DBB-A7D4-BD24F06116ED}"/>
              </a:ext>
            </a:extLst>
          </p:cNvPr>
          <p:cNvSpPr/>
          <p:nvPr/>
        </p:nvSpPr>
        <p:spPr>
          <a:xfrm>
            <a:off x="7215189" y="4594227"/>
            <a:ext cx="514347" cy="52072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71C115C-5539-46BD-8E8E-3E5E27057334}"/>
              </a:ext>
            </a:extLst>
          </p:cNvPr>
          <p:cNvSpPr/>
          <p:nvPr/>
        </p:nvSpPr>
        <p:spPr>
          <a:xfrm>
            <a:off x="3795713" y="5573760"/>
            <a:ext cx="776287" cy="65727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5A297B7-D316-45FD-9D8D-E291091E9F06}"/>
              </a:ext>
            </a:extLst>
          </p:cNvPr>
          <p:cNvSpPr/>
          <p:nvPr/>
        </p:nvSpPr>
        <p:spPr>
          <a:xfrm>
            <a:off x="4571999" y="5573760"/>
            <a:ext cx="642940" cy="65727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A62662D-FBBC-4039-BB35-B4E29060B4B2}"/>
              </a:ext>
            </a:extLst>
          </p:cNvPr>
          <p:cNvSpPr/>
          <p:nvPr/>
        </p:nvSpPr>
        <p:spPr>
          <a:xfrm>
            <a:off x="5522120" y="4389435"/>
            <a:ext cx="514347" cy="47473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57D34D5-57DF-4A45-A4E2-62C751671C45}"/>
              </a:ext>
            </a:extLst>
          </p:cNvPr>
          <p:cNvSpPr/>
          <p:nvPr/>
        </p:nvSpPr>
        <p:spPr>
          <a:xfrm>
            <a:off x="5957890" y="5573760"/>
            <a:ext cx="514347" cy="47473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BFD69D0-3433-4AC1-9665-C7E05EC987B3}"/>
              </a:ext>
            </a:extLst>
          </p:cNvPr>
          <p:cNvSpPr/>
          <p:nvPr/>
        </p:nvSpPr>
        <p:spPr>
          <a:xfrm>
            <a:off x="6329363" y="6070720"/>
            <a:ext cx="400047" cy="47473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18A46AD-2F46-44DC-97C7-2AAE404C47B0}"/>
              </a:ext>
            </a:extLst>
          </p:cNvPr>
          <p:cNvSpPr/>
          <p:nvPr/>
        </p:nvSpPr>
        <p:spPr>
          <a:xfrm>
            <a:off x="4114803" y="6174998"/>
            <a:ext cx="914396" cy="47473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57D7B5A-5CCE-4916-9121-6FF49EA7416F}"/>
              </a:ext>
            </a:extLst>
          </p:cNvPr>
          <p:cNvSpPr/>
          <p:nvPr/>
        </p:nvSpPr>
        <p:spPr>
          <a:xfrm>
            <a:off x="4891090" y="6168209"/>
            <a:ext cx="609600" cy="44092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6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22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/>
              <a:t>Life History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865"/>
            <a:ext cx="8229600" cy="3489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Stock ID dictates structure of data inputs</a:t>
            </a:r>
          </a:p>
          <a:p>
            <a:endParaRPr lang="en-US" dirty="0"/>
          </a:p>
          <a:p>
            <a:r>
              <a:rPr lang="en-US" dirty="0"/>
              <a:t>May be used elsewhere in data development (L-W relationship for CAA as we’ll see later) </a:t>
            </a:r>
          </a:p>
          <a:p>
            <a:endParaRPr lang="en-US" dirty="0"/>
          </a:p>
          <a:p>
            <a:r>
              <a:rPr lang="en-US" dirty="0"/>
              <a:t>These are often used in stock assessment models as fixed inputs</a:t>
            </a:r>
          </a:p>
          <a:p>
            <a:endParaRPr lang="en-US" dirty="0"/>
          </a:p>
          <a:p>
            <a:r>
              <a:rPr lang="en-US" dirty="0"/>
              <a:t>Develop estimates during the Data Workshop to support assessment models earlier in the process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0DF22-07F6-48E9-BD54-177C311F8CF3}"/>
              </a:ext>
            </a:extLst>
          </p:cNvPr>
          <p:cNvSpPr txBox="1"/>
          <p:nvPr/>
        </p:nvSpPr>
        <p:spPr>
          <a:xfrm>
            <a:off x="457200" y="4549676"/>
            <a:ext cx="348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rial" pitchFamily="34" charset="0"/>
              </a:rPr>
              <a:t>Input Data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cs typeface="Arial" pitchFamily="34" charset="0"/>
              </a:rPr>
              <a:t> </a:t>
            </a:r>
            <a:r>
              <a:rPr lang="en-US" sz="2400" b="1" dirty="0">
                <a:cs typeface="Arial" pitchFamily="34" charset="0"/>
              </a:rPr>
              <a:t>Life history parameters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cs typeface="Arial" pitchFamily="34" charset="0"/>
              </a:rPr>
              <a:t> Fishery removals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cs typeface="Arial" pitchFamily="34" charset="0"/>
              </a:rPr>
              <a:t> Biological sampling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cs typeface="Arial" pitchFamily="34" charset="0"/>
              </a:rPr>
              <a:t> Fishery independent   </a:t>
            </a:r>
          </a:p>
          <a:p>
            <a:r>
              <a:rPr lang="en-US" sz="2400" dirty="0">
                <a:cs typeface="Arial" pitchFamily="34" charset="0"/>
              </a:rPr>
              <a:t>  surveys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73C3883C-5EDD-4CF0-A644-7E6AD19302BC}"/>
              </a:ext>
            </a:extLst>
          </p:cNvPr>
          <p:cNvSpPr/>
          <p:nvPr/>
        </p:nvSpPr>
        <p:spPr bwMode="auto">
          <a:xfrm>
            <a:off x="3496866" y="5446573"/>
            <a:ext cx="51435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charset="0"/>
            </a:endParaRPr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D0700F07-432D-4715-91E5-226AE1E0C4F5}"/>
              </a:ext>
            </a:extLst>
          </p:cNvPr>
          <p:cNvSpPr/>
          <p:nvPr/>
        </p:nvSpPr>
        <p:spPr bwMode="auto">
          <a:xfrm>
            <a:off x="5840016" y="5389423"/>
            <a:ext cx="51435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5A20F-3B4A-4C93-B5E4-F148AEE9E287}"/>
              </a:ext>
            </a:extLst>
          </p:cNvPr>
          <p:cNvSpPr txBox="1"/>
          <p:nvPr/>
        </p:nvSpPr>
        <p:spPr>
          <a:xfrm>
            <a:off x="6411516" y="5103674"/>
            <a:ext cx="211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rial" pitchFamily="34" charset="0"/>
              </a:rPr>
              <a:t>Stock status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cs typeface="Arial" pitchFamily="34" charset="0"/>
              </a:rPr>
              <a:t> Overfished or   </a:t>
            </a:r>
          </a:p>
          <a:p>
            <a:r>
              <a:rPr lang="en-US" sz="2400" dirty="0">
                <a:cs typeface="Arial" pitchFamily="34" charset="0"/>
              </a:rPr>
              <a:t>   overfishing?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19FCD-E0F9-4751-B27E-E62D62D9B427}"/>
              </a:ext>
            </a:extLst>
          </p:cNvPr>
          <p:cNvSpPr txBox="1"/>
          <p:nvPr/>
        </p:nvSpPr>
        <p:spPr>
          <a:xfrm>
            <a:off x="4068366" y="4989374"/>
            <a:ext cx="1657350" cy="8771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sz="1500" b="1" dirty="0">
                <a:solidFill>
                  <a:schemeClr val="bg1"/>
                </a:solidFill>
                <a:cs typeface="Arial" pitchFamily="34" charset="0"/>
              </a:rPr>
              <a:t>Stock assessment model</a:t>
            </a:r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5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88D11-A8FA-4744-B038-BBCC398F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Morphometric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9CACD-1A11-440E-954A-20F061A2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87" y="1131025"/>
            <a:ext cx="8229600" cy="563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Length-length relationships to convert from one length type to another</a:t>
            </a:r>
          </a:p>
          <a:p>
            <a:endParaRPr lang="en-US" dirty="0"/>
          </a:p>
          <a:p>
            <a:r>
              <a:rPr lang="en-US" dirty="0"/>
              <a:t>Simple linear regression models with slope-intercept form:  </a:t>
            </a:r>
          </a:p>
          <a:p>
            <a:pPr marL="457200" lvl="1" indent="0">
              <a:buNone/>
            </a:pPr>
            <a:r>
              <a:rPr lang="en-US" i="1" dirty="0"/>
              <a:t>			</a:t>
            </a:r>
            <a:r>
              <a:rPr lang="en-US" b="1" i="1" dirty="0"/>
              <a:t>y =mx+b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b="1" i="1" dirty="0"/>
              <a:t>y</a:t>
            </a:r>
            <a:r>
              <a:rPr lang="en-US" dirty="0"/>
              <a:t>=dependent length you </a:t>
            </a:r>
          </a:p>
          <a:p>
            <a:pPr marL="457200" lvl="1" indent="0">
              <a:buNone/>
            </a:pPr>
            <a:r>
              <a:rPr lang="en-US" dirty="0"/>
              <a:t>are interested in predicting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b="1" i="1" dirty="0"/>
              <a:t>m</a:t>
            </a:r>
            <a:r>
              <a:rPr lang="en-US" dirty="0"/>
              <a:t>=slope of the relationship</a:t>
            </a:r>
          </a:p>
          <a:p>
            <a:pPr marL="457200" lvl="1" indent="0">
              <a:buNone/>
            </a:pPr>
            <a:r>
              <a:rPr lang="en-US" b="1" i="1" dirty="0"/>
              <a:t>x</a:t>
            </a:r>
            <a:r>
              <a:rPr lang="en-US" dirty="0"/>
              <a:t>=independent length you </a:t>
            </a:r>
          </a:p>
          <a:p>
            <a:pPr marL="457200" lvl="1" indent="0">
              <a:buNone/>
            </a:pPr>
            <a:r>
              <a:rPr lang="en-US" dirty="0"/>
              <a:t>want to convert</a:t>
            </a:r>
          </a:p>
          <a:p>
            <a:pPr marL="457200" lvl="1" indent="0">
              <a:buNone/>
            </a:pPr>
            <a:r>
              <a:rPr lang="en-US" b="1" i="1" dirty="0"/>
              <a:t>b</a:t>
            </a:r>
            <a:r>
              <a:rPr lang="en-US" dirty="0"/>
              <a:t>=y-intercept</a:t>
            </a:r>
          </a:p>
          <a:p>
            <a:pPr lvl="1"/>
            <a:endParaRPr lang="en-US" dirty="0"/>
          </a:p>
          <a:p>
            <a:r>
              <a:rPr lang="en-US" dirty="0"/>
              <a:t>Typically strong </a:t>
            </a:r>
          </a:p>
          <a:p>
            <a:pPr marL="0" indent="0">
              <a:buNone/>
            </a:pPr>
            <a:r>
              <a:rPr lang="en-US" dirty="0"/>
              <a:t>    relationships with high R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Relationship between total length and fork length of Silver Carp (red... |  Download Scientific Diagram">
            <a:extLst>
              <a:ext uri="{FF2B5EF4-FFF2-40B4-BE49-F238E27FC236}">
                <a16:creationId xmlns:a16="http://schemas.microsoft.com/office/drawing/2014/main" id="{79A1116B-810A-45B4-B8B7-F970B375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18" y="3243262"/>
            <a:ext cx="4884654" cy="32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1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88D11-A8FA-4744-B038-BBCC398F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39"/>
            <a:ext cx="8229600" cy="808038"/>
          </a:xfrm>
        </p:spPr>
        <p:txBody>
          <a:bodyPr/>
          <a:lstStyle/>
          <a:p>
            <a:r>
              <a:rPr lang="en-US" dirty="0"/>
              <a:t>Morphometric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9CACD-1A11-440E-954A-20F061A2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70" y="983935"/>
            <a:ext cx="8229600" cy="5638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Length-weight relationship to convert length to weight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log transform to </a:t>
            </a:r>
          </a:p>
          <a:p>
            <a:pPr marL="0" indent="0">
              <a:buNone/>
            </a:pPr>
            <a:r>
              <a:rPr lang="en-US" dirty="0"/>
              <a:t>   model with a linear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Where: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b="1" i="1" dirty="0"/>
              <a:t>log(W)</a:t>
            </a:r>
            <a:r>
              <a:rPr lang="en-US" dirty="0"/>
              <a:t>=log transformed weight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b="1" i="1" dirty="0"/>
              <a:t>b</a:t>
            </a:r>
            <a:r>
              <a:rPr lang="en-US" dirty="0"/>
              <a:t>=slope of the relationship</a:t>
            </a:r>
          </a:p>
          <a:p>
            <a:pPr marL="457200" lvl="1" indent="0">
              <a:buNone/>
            </a:pPr>
            <a:r>
              <a:rPr lang="en-US" b="1" i="1" dirty="0"/>
              <a:t>log(L)</a:t>
            </a:r>
            <a:r>
              <a:rPr lang="en-US" dirty="0"/>
              <a:t>=log transformed length</a:t>
            </a:r>
          </a:p>
          <a:p>
            <a:pPr marL="457200" lvl="1" indent="0">
              <a:buNone/>
            </a:pPr>
            <a:r>
              <a:rPr lang="en-US" b="1" i="1" dirty="0"/>
              <a:t>log(a)</a:t>
            </a:r>
            <a:r>
              <a:rPr lang="en-US" dirty="0"/>
              <a:t>=y-intercept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FFBE4D-62BF-4F25-9D07-C3F7FBD8C423}"/>
                  </a:ext>
                </a:extLst>
              </p:cNvPr>
              <p:cNvSpPr/>
              <p:nvPr/>
            </p:nvSpPr>
            <p:spPr>
              <a:xfrm>
                <a:off x="1770585" y="1921449"/>
                <a:ext cx="1959526" cy="475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FFBE4D-62BF-4F25-9D07-C3F7FBD8C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585" y="1921449"/>
                <a:ext cx="1959526" cy="475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4665F8-2180-4FAE-AD5D-A63E8FC9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60" y="2159238"/>
            <a:ext cx="4207270" cy="2672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F5CFD3-9F55-422A-ACFE-A11360941B60}"/>
                  </a:ext>
                </a:extLst>
              </p:cNvPr>
              <p:cNvSpPr/>
              <p:nvPr/>
            </p:nvSpPr>
            <p:spPr>
              <a:xfrm>
                <a:off x="439633" y="3803335"/>
                <a:ext cx="46214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F5CFD3-9F55-422A-ACFE-A11360941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3" y="3803335"/>
                <a:ext cx="4621431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14920-44F5-428F-B4E5-364DADAC0959}"/>
                  </a:ext>
                </a:extLst>
              </p:cNvPr>
              <p:cNvSpPr txBox="1"/>
              <p:nvPr/>
            </p:nvSpPr>
            <p:spPr>
              <a:xfrm>
                <a:off x="4226127" y="5518637"/>
                <a:ext cx="5443536" cy="78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𝑆𝑃𝑅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14920-44F5-428F-B4E5-364DADAC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27" y="5518637"/>
                <a:ext cx="5443536" cy="780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C95BECA-16B7-4352-8CB1-E5662D9B5DCC}"/>
              </a:ext>
            </a:extLst>
          </p:cNvPr>
          <p:cNvSpPr/>
          <p:nvPr/>
        </p:nvSpPr>
        <p:spPr>
          <a:xfrm>
            <a:off x="6947895" y="5518637"/>
            <a:ext cx="414337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6CCF367-00AF-42DD-BBF0-D3FB760B5CED}"/>
              </a:ext>
            </a:extLst>
          </p:cNvPr>
          <p:cNvSpPr/>
          <p:nvPr/>
        </p:nvSpPr>
        <p:spPr>
          <a:xfrm>
            <a:off x="7155063" y="5909280"/>
            <a:ext cx="414337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5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2828-40E4-40B8-9F90-5C12E541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Length-Weight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1E7CC-814A-43B4-8C36-7612D405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 using Excel see the end of the intro recording for week 3 “Components of a Stock Assessment – Life History” using MLE_exercises.xls at: </a:t>
            </a:r>
            <a:r>
              <a:rPr lang="en-US" i="1" u="sng" dirty="0">
                <a:solidFill>
                  <a:srgbClr val="0462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https://www.youtube.com/playlist?list=PL21PzNp1mlVUMu5A_Ikep5MW1tozrs2_J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R example, open length-weight example.R</a:t>
            </a:r>
          </a:p>
        </p:txBody>
      </p:sp>
    </p:spTree>
    <p:extLst>
      <p:ext uri="{BB962C8B-B14F-4D97-AF65-F5344CB8AC3E}">
        <p14:creationId xmlns:p14="http://schemas.microsoft.com/office/powerpoint/2010/main" val="276250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6332D-761C-47E2-BE0F-D691C3D0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14" y="2082763"/>
            <a:ext cx="5600186" cy="37353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Growth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31025"/>
            <a:ext cx="82296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Length-at-age, weight-at-age</a:t>
            </a:r>
          </a:p>
          <a:p>
            <a:endParaRPr lang="en-US" dirty="0"/>
          </a:p>
          <a:p>
            <a:r>
              <a:rPr lang="en-US" dirty="0"/>
              <a:t>How does size and weight change across an individual’s life?</a:t>
            </a:r>
          </a:p>
          <a:p>
            <a:endParaRPr lang="en-US" dirty="0"/>
          </a:p>
          <a:p>
            <a:r>
              <a:rPr lang="en-US" dirty="0"/>
              <a:t>Fit model to </a:t>
            </a:r>
          </a:p>
          <a:p>
            <a:pPr marL="0" indent="0">
              <a:buNone/>
            </a:pPr>
            <a:r>
              <a:rPr lang="en-US" dirty="0"/>
              <a:t>    observed paired</a:t>
            </a:r>
          </a:p>
          <a:p>
            <a:pPr marL="0" indent="0">
              <a:buNone/>
            </a:pPr>
            <a:r>
              <a:rPr lang="en-US" dirty="0"/>
              <a:t>    length and age </a:t>
            </a:r>
          </a:p>
          <a:p>
            <a:pPr marL="0" indent="0">
              <a:buNone/>
            </a:pPr>
            <a:r>
              <a:rPr lang="en-US" dirty="0"/>
              <a:t>    data to predict </a:t>
            </a:r>
          </a:p>
          <a:p>
            <a:pPr marL="0" indent="0">
              <a:buNone/>
            </a:pPr>
            <a:r>
              <a:rPr lang="en-US" dirty="0"/>
              <a:t>    the mean size </a:t>
            </a:r>
          </a:p>
          <a:p>
            <a:pPr marL="0" indent="0">
              <a:buNone/>
            </a:pPr>
            <a:r>
              <a:rPr lang="en-US" dirty="0"/>
              <a:t>    at any given age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1BED2-8282-492B-9539-FED3E824E9ED}"/>
                  </a:ext>
                </a:extLst>
              </p:cNvPr>
              <p:cNvSpPr txBox="1"/>
              <p:nvPr/>
            </p:nvSpPr>
            <p:spPr>
              <a:xfrm>
                <a:off x="3826077" y="5903496"/>
                <a:ext cx="5443536" cy="78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𝑆𝑃𝑅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1BED2-8282-492B-9539-FED3E824E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077" y="5903496"/>
                <a:ext cx="5443536" cy="780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507D84D-8050-4E3D-9909-BFD02872A465}"/>
              </a:ext>
            </a:extLst>
          </p:cNvPr>
          <p:cNvSpPr/>
          <p:nvPr/>
        </p:nvSpPr>
        <p:spPr>
          <a:xfrm>
            <a:off x="6547845" y="5874736"/>
            <a:ext cx="414337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7967DC5-E27D-496D-A730-A4B9AB23DEAC}"/>
              </a:ext>
            </a:extLst>
          </p:cNvPr>
          <p:cNvSpPr/>
          <p:nvPr/>
        </p:nvSpPr>
        <p:spPr>
          <a:xfrm>
            <a:off x="6755013" y="6293956"/>
            <a:ext cx="414337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CF15-F3DE-49B6-8FC4-74B11BDB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49"/>
            <a:ext cx="8229600" cy="80803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B8D5-9342-4C88-84AA-54AE28D8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2: Life History Parameters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Overall purpose</a:t>
            </a:r>
          </a:p>
          <a:p>
            <a:pPr lvl="1"/>
            <a:r>
              <a:rPr lang="en-US" dirty="0"/>
              <a:t>Morphometric relationships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Maturity and reproductive capacity</a:t>
            </a:r>
          </a:p>
          <a:p>
            <a:pPr lvl="1"/>
            <a:r>
              <a:rPr lang="en-US" dirty="0"/>
              <a:t>Natural Mortality</a:t>
            </a:r>
          </a:p>
          <a:p>
            <a:pPr lvl="1"/>
            <a:r>
              <a:rPr lang="en-US" dirty="0"/>
              <a:t>Stock ID</a:t>
            </a:r>
          </a:p>
          <a:p>
            <a:pPr lvl="1"/>
            <a:r>
              <a:rPr lang="en-US" dirty="0"/>
              <a:t>Project: Life History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28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040D5-30B5-4798-A309-095463A5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56" y="2043113"/>
            <a:ext cx="4916337" cy="3279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4413"/>
                <a:ext cx="8229600" cy="57554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Models</a:t>
                </a:r>
              </a:p>
              <a:p>
                <a:pPr lvl="1"/>
                <a:r>
                  <a:rPr lang="en-US" dirty="0"/>
                  <a:t>von Bertalanffy model the most common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b="1" i="1" dirty="0"/>
                  <a:t>Lt </a:t>
                </a:r>
                <a:r>
                  <a:rPr lang="en-US" dirty="0"/>
                  <a:t>= length at age </a:t>
                </a:r>
                <a:r>
                  <a:rPr lang="en-US" b="1" i="1" dirty="0"/>
                  <a:t>t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= asymptotic length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growth rate coefficient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age</a:t>
                </a:r>
              </a:p>
              <a:p>
                <a:pPr marL="457200" lvl="1" indent="0">
                  <a:buNone/>
                </a:pPr>
                <a:r>
                  <a:rPr lang="en-US" b="1" i="1" dirty="0"/>
                  <a:t>t0</a:t>
                </a:r>
                <a:r>
                  <a:rPr lang="en-US" dirty="0"/>
                  <a:t> = age when L=0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Growth parameters can be informative of natural mortality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Growth can also be informative of an appropriate plus group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4413"/>
                <a:ext cx="8229600" cy="5755411"/>
              </a:xfrm>
              <a:blipFill>
                <a:blip r:embed="rId4"/>
                <a:stretch>
                  <a:fillRect l="-815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85863" y="1814254"/>
                <a:ext cx="5614987" cy="657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63" y="1814254"/>
                <a:ext cx="5614987" cy="657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74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7" y="1128713"/>
            <a:ext cx="8539843" cy="4229100"/>
          </a:xfrm>
        </p:spPr>
        <p:txBody>
          <a:bodyPr>
            <a:noAutofit/>
          </a:bodyPr>
          <a:lstStyle/>
          <a:p>
            <a:r>
              <a:rPr lang="en-US" dirty="0"/>
              <a:t>Does the growth model provide a good fit to the data? Or is there a better way to predict growth?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C6967-40A5-492B-B12E-FBF87FB4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75" y="2251953"/>
            <a:ext cx="6391525" cy="42631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8154A0AB-ABE1-4F21-932C-A412729D9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5" r="3472" b="52380"/>
          <a:stretch/>
        </p:blipFill>
        <p:spPr bwMode="auto">
          <a:xfrm>
            <a:off x="892615" y="2143125"/>
            <a:ext cx="735877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7" y="1128713"/>
            <a:ext cx="8539843" cy="4229100"/>
          </a:xfrm>
        </p:spPr>
        <p:txBody>
          <a:bodyPr>
            <a:noAutofit/>
          </a:bodyPr>
          <a:lstStyle/>
          <a:p>
            <a:r>
              <a:rPr lang="en-US" dirty="0"/>
              <a:t>Does growth vary spatially or temporally?  </a:t>
            </a:r>
          </a:p>
          <a:p>
            <a:r>
              <a:rPr lang="en-US" dirty="0"/>
              <a:t>Does growth vary by sex?</a:t>
            </a:r>
          </a:p>
        </p:txBody>
      </p:sp>
    </p:spTree>
    <p:extLst>
      <p:ext uri="{BB962C8B-B14F-4D97-AF65-F5344CB8AC3E}">
        <p14:creationId xmlns:p14="http://schemas.microsoft.com/office/powerpoint/2010/main" val="76005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2554538"/>
            <a:ext cx="8229600" cy="808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723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36131"/>
            <a:ext cx="8229600" cy="808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Break Time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700" i="1" dirty="0">
                <a:solidFill>
                  <a:schemeClr val="tx1"/>
                </a:solidFill>
              </a:rPr>
              <a:t>Return at: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3DA54E-D668-407B-A8A3-DA4D81BF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94" y="1946245"/>
            <a:ext cx="4792212" cy="47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6F01-45B4-452E-887A-6BB04CF9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Growth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A218-FAAF-4A23-9331-E96F4779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 using Excel see the intro recording for week 2 “Intro to Modeling” using MLE_exercises.xls at: </a:t>
            </a:r>
            <a:r>
              <a:rPr lang="en-US" i="1" u="sng" dirty="0">
                <a:solidFill>
                  <a:srgbClr val="0462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https://www.youtube.com/playlist?list=PL21PzNp1mlVUMu5A_Ikep5MW1tozrs2_J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R example, open growth example.R</a:t>
            </a:r>
          </a:p>
        </p:txBody>
      </p:sp>
    </p:spTree>
    <p:extLst>
      <p:ext uri="{BB962C8B-B14F-4D97-AF65-F5344CB8AC3E}">
        <p14:creationId xmlns:p14="http://schemas.microsoft.com/office/powerpoint/2010/main" val="375555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8E4D5-723C-4A6F-A4BA-CD8E8151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0600"/>
            <a:ext cx="3614227" cy="2967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7" y="0"/>
            <a:ext cx="8229600" cy="808038"/>
          </a:xfrm>
        </p:spPr>
        <p:txBody>
          <a:bodyPr>
            <a:normAutofit fontScale="90000"/>
          </a:bodyPr>
          <a:lstStyle/>
          <a:p>
            <a:r>
              <a:rPr lang="en-US" dirty="0"/>
              <a:t>Maturity and Reproductive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7" y="990600"/>
            <a:ext cx="8229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Maturity ogive</a:t>
            </a:r>
          </a:p>
          <a:p>
            <a:pPr lvl="1"/>
            <a:r>
              <a:rPr lang="en-US" dirty="0"/>
              <a:t>What proportion of </a:t>
            </a:r>
          </a:p>
          <a:p>
            <a:pPr marL="457200" lvl="1" indent="0">
              <a:buNone/>
            </a:pPr>
            <a:r>
              <a:rPr lang="en-US" dirty="0"/>
              <a:t>    individuals are mature in </a:t>
            </a:r>
          </a:p>
          <a:p>
            <a:pPr marL="457200" lvl="1" indent="0">
              <a:buNone/>
            </a:pPr>
            <a:r>
              <a:rPr lang="en-US" dirty="0"/>
              <a:t>    each size or age class?</a:t>
            </a:r>
          </a:p>
          <a:p>
            <a:pPr lvl="1"/>
            <a:r>
              <a:rPr lang="en-US" dirty="0"/>
              <a:t>L</a:t>
            </a:r>
            <a:r>
              <a:rPr lang="en-US" baseline="-25000" dirty="0"/>
              <a:t>50</a:t>
            </a:r>
            <a:r>
              <a:rPr lang="en-US" dirty="0"/>
              <a:t> parameter informative</a:t>
            </a:r>
          </a:p>
          <a:p>
            <a:pPr marL="457200" lvl="1" indent="0">
              <a:buNone/>
            </a:pPr>
            <a:r>
              <a:rPr lang="en-US" dirty="0"/>
              <a:t>    for size regulations</a:t>
            </a:r>
          </a:p>
          <a:p>
            <a:endParaRPr lang="en-US" dirty="0"/>
          </a:p>
          <a:p>
            <a:r>
              <a:rPr lang="en-US" dirty="0"/>
              <a:t>Spawning stock biomass</a:t>
            </a:r>
          </a:p>
          <a:p>
            <a:pPr lvl="1"/>
            <a:r>
              <a:rPr lang="en-US" dirty="0"/>
              <a:t>Maturity ogive * weight-at-age/size</a:t>
            </a:r>
          </a:p>
          <a:p>
            <a:pPr lvl="1"/>
            <a:r>
              <a:rPr lang="en-US" dirty="0"/>
              <a:t>Proxy for reproductive capacity</a:t>
            </a:r>
          </a:p>
          <a:p>
            <a:pPr lvl="1"/>
            <a:r>
              <a:rPr lang="en-US" dirty="0"/>
              <a:t>If using a spawner-per-recruit relationship in model, SSB helps you predict R</a:t>
            </a:r>
          </a:p>
          <a:p>
            <a:endParaRPr lang="en-US" dirty="0"/>
          </a:p>
          <a:p>
            <a:r>
              <a:rPr lang="en-US" dirty="0"/>
              <a:t>Fecundity (egg production)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B4EFF-E751-49DD-8459-50BCAB1C449E}"/>
                  </a:ext>
                </a:extLst>
              </p:cNvPr>
              <p:cNvSpPr txBox="1"/>
              <p:nvPr/>
            </p:nvSpPr>
            <p:spPr>
              <a:xfrm>
                <a:off x="4279907" y="5374858"/>
                <a:ext cx="5443536" cy="78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𝑆𝑃𝑅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B4EFF-E751-49DD-8459-50BCAB1C4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07" y="5374858"/>
                <a:ext cx="5443536" cy="780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624BE14-DEE9-4C40-83D1-D70E5C5A733D}"/>
              </a:ext>
            </a:extLst>
          </p:cNvPr>
          <p:cNvSpPr/>
          <p:nvPr/>
        </p:nvSpPr>
        <p:spPr>
          <a:xfrm>
            <a:off x="6379113" y="5346098"/>
            <a:ext cx="1121825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51FCD5D-AFB5-4DB9-A8F4-0FA64D912706}"/>
              </a:ext>
            </a:extLst>
          </p:cNvPr>
          <p:cNvSpPr/>
          <p:nvPr/>
        </p:nvSpPr>
        <p:spPr>
          <a:xfrm>
            <a:off x="6617238" y="5750938"/>
            <a:ext cx="1121825" cy="4192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8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B4A-5C87-40C6-95CA-8C2C2DC7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02" y="8302"/>
            <a:ext cx="8229600" cy="808038"/>
          </a:xfrm>
        </p:spPr>
        <p:txBody>
          <a:bodyPr>
            <a:normAutofit fontScale="90000"/>
          </a:bodyPr>
          <a:lstStyle/>
          <a:p>
            <a:r>
              <a:rPr lang="en-US" dirty="0"/>
              <a:t>Maturity and Reproductive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182CC-6AF2-448B-9F76-A29F1764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Atlantic Menhaden">
            <a:extLst>
              <a:ext uri="{FF2B5EF4-FFF2-40B4-BE49-F238E27FC236}">
                <a16:creationId xmlns:a16="http://schemas.microsoft.com/office/drawing/2014/main" id="{240DB331-E29A-4886-A4BE-1F6CCD32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6" y="1914525"/>
            <a:ext cx="4322229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tlantic Striped Bass">
            <a:extLst>
              <a:ext uri="{FF2B5EF4-FFF2-40B4-BE49-F238E27FC236}">
                <a16:creationId xmlns:a16="http://schemas.microsoft.com/office/drawing/2014/main" id="{BCA87082-11B4-427D-92F4-5112EB8B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" y="1796324"/>
            <a:ext cx="4526037" cy="35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0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4288"/>
            <a:ext cx="8229600" cy="808038"/>
          </a:xfrm>
        </p:spPr>
        <p:txBody>
          <a:bodyPr>
            <a:normAutofit fontScale="90000"/>
          </a:bodyPr>
          <a:lstStyle/>
          <a:p>
            <a:r>
              <a:rPr lang="en-US" dirty="0"/>
              <a:t>Maturity and Reproductive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Maturity at length vs. age</a:t>
            </a:r>
          </a:p>
          <a:p>
            <a:pPr lvl="1"/>
            <a:r>
              <a:rPr lang="en-US" dirty="0"/>
              <a:t>Does maturity trigger differences in behavior, growth, survival?</a:t>
            </a:r>
          </a:p>
          <a:p>
            <a:pPr lvl="1"/>
            <a:r>
              <a:rPr lang="en-US" dirty="0"/>
              <a:t>Has maturity changed over time?</a:t>
            </a:r>
          </a:p>
          <a:p>
            <a:pPr lvl="1"/>
            <a:r>
              <a:rPr lang="en-US" dirty="0"/>
              <a:t>Are there spatial differences in maturity schedules?</a:t>
            </a:r>
          </a:p>
          <a:p>
            <a:pPr lvl="1"/>
            <a:r>
              <a:rPr lang="en-US" dirty="0"/>
              <a:t>How does maturity relate to fishery regulations?</a:t>
            </a:r>
          </a:p>
          <a:p>
            <a:pPr lvl="1"/>
            <a:r>
              <a:rPr lang="en-US" dirty="0"/>
              <a:t>Are there sex differences in maturity schedules?</a:t>
            </a:r>
          </a:p>
          <a:p>
            <a:pPr lvl="1"/>
            <a:r>
              <a:rPr lang="en-US" dirty="0"/>
              <a:t>Is weight an adequate proxy for reproductive capacity?</a:t>
            </a:r>
          </a:p>
          <a:p>
            <a:pPr lvl="1"/>
            <a:r>
              <a:rPr lang="en-US" dirty="0"/>
              <a:t>If not, are fecundity data available?</a:t>
            </a:r>
          </a:p>
        </p:txBody>
      </p:sp>
    </p:spTree>
    <p:extLst>
      <p:ext uri="{BB962C8B-B14F-4D97-AF65-F5344CB8AC3E}">
        <p14:creationId xmlns:p14="http://schemas.microsoft.com/office/powerpoint/2010/main" val="272189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2554538"/>
            <a:ext cx="8229600" cy="808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582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176"/>
            <a:ext cx="8229600" cy="56268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Life history studies</a:t>
            </a:r>
          </a:p>
          <a:p>
            <a:endParaRPr lang="en-US" dirty="0"/>
          </a:p>
          <a:p>
            <a:r>
              <a:rPr lang="en-US" dirty="0"/>
              <a:t>Tagging programs</a:t>
            </a:r>
          </a:p>
          <a:p>
            <a:endParaRPr lang="en-US" dirty="0"/>
          </a:p>
          <a:p>
            <a:r>
              <a:rPr lang="en-US" dirty="0"/>
              <a:t>Survey biosampling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Fishery removals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Population structure</a:t>
            </a:r>
          </a:p>
          <a:p>
            <a:pPr lvl="1"/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i="1" dirty="0"/>
              <a:t>Life history characteristics</a:t>
            </a:r>
          </a:p>
          <a:p>
            <a:pPr lvl="1"/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marL="1028700" indent="-102870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14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Natural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 mortality (</a:t>
            </a:r>
            <a:r>
              <a:rPr lang="en-US" i="1" dirty="0"/>
              <a:t>M</a:t>
            </a:r>
            <a:r>
              <a:rPr lang="en-US" dirty="0"/>
              <a:t>) = rate of death from natural causes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Predation, disease, starvation, senescence, poor environmental conditions, etc. 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Trends in catch-at-age and FI surveys reflect effect of both natural and fishing mortality</a:t>
            </a:r>
          </a:p>
          <a:p>
            <a:pPr lvl="1"/>
            <a:r>
              <a:rPr lang="en-US" dirty="0"/>
              <a:t>Need to be able to tease apart effects of fishing to manage fisheries effectively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9884C-0EBB-4329-A124-E4761CC60956}"/>
                  </a:ext>
                </a:extLst>
              </p:cNvPr>
              <p:cNvSpPr txBox="1"/>
              <p:nvPr/>
            </p:nvSpPr>
            <p:spPr>
              <a:xfrm>
                <a:off x="3808420" y="5832058"/>
                <a:ext cx="5443536" cy="78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𝑆𝑃𝑅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𝑀𝑎𝑡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9884C-0EBB-4329-A124-E4761CC60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20" y="5832058"/>
                <a:ext cx="5443536" cy="780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2E429B9-A68C-4D3B-9E69-AC479EF76590}"/>
              </a:ext>
            </a:extLst>
          </p:cNvPr>
          <p:cNvSpPr/>
          <p:nvPr/>
        </p:nvSpPr>
        <p:spPr>
          <a:xfrm>
            <a:off x="7800972" y="6222517"/>
            <a:ext cx="371475" cy="29728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ECE1282-B8A2-461D-806F-F157B27F61DE}"/>
              </a:ext>
            </a:extLst>
          </p:cNvPr>
          <p:cNvSpPr/>
          <p:nvPr/>
        </p:nvSpPr>
        <p:spPr>
          <a:xfrm>
            <a:off x="7500937" y="5832058"/>
            <a:ext cx="380999" cy="3095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0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8"/>
            <a:ext cx="8229600" cy="8080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Natural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50155"/>
            <a:ext cx="8458200" cy="4893469"/>
          </a:xfrm>
        </p:spPr>
        <p:txBody>
          <a:bodyPr>
            <a:noAutofit/>
          </a:bodyPr>
          <a:lstStyle/>
          <a:p>
            <a:r>
              <a:rPr lang="en-US" dirty="0"/>
              <a:t>Typically: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Difficult to estimate empirically</a:t>
            </a:r>
          </a:p>
          <a:p>
            <a:pPr lvl="1"/>
            <a:r>
              <a:rPr lang="en-US" sz="3200" dirty="0"/>
              <a:t>Estimated with meta-analyses using other life history information (e.g. maximum age)</a:t>
            </a:r>
          </a:p>
          <a:p>
            <a:pPr lvl="1"/>
            <a:r>
              <a:rPr lang="en-US" sz="3200" dirty="0"/>
              <a:t>Varies by age/length/stage</a:t>
            </a:r>
          </a:p>
          <a:p>
            <a:pPr lvl="1"/>
            <a:r>
              <a:rPr lang="en-US" sz="3200" dirty="0"/>
              <a:t>Varies over time (especially for prey species)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Natural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estimates of </a:t>
            </a:r>
            <a:r>
              <a:rPr lang="en-US" i="1" dirty="0"/>
              <a:t>M</a:t>
            </a:r>
          </a:p>
          <a:p>
            <a:pPr marL="863600" lvl="1" indent="-463550">
              <a:buFont typeface="Wingdings" panose="05000000000000000000" pitchFamily="2" charset="2"/>
              <a:buChar char="à"/>
            </a:pPr>
            <a:r>
              <a:rPr lang="en-US" sz="3200" dirty="0">
                <a:sym typeface="Wingdings" panose="05000000000000000000" pitchFamily="2" charset="2"/>
              </a:rPr>
              <a:t>Track the decline of age classes in unexploited/lightly exploited populations (catch curve analysis)</a:t>
            </a:r>
          </a:p>
          <a:p>
            <a:pPr marL="863600" lvl="1" indent="-463550">
              <a:buFont typeface="Wingdings" panose="05000000000000000000" pitchFamily="2" charset="2"/>
              <a:buChar char="à"/>
            </a:pPr>
            <a:endParaRPr lang="en-US" sz="3200" dirty="0">
              <a:sym typeface="Wingdings" panose="05000000000000000000" pitchFamily="2" charset="2"/>
            </a:endParaRPr>
          </a:p>
          <a:p>
            <a:pPr marL="863600" lvl="1" indent="-463550">
              <a:buFont typeface="Wingdings" panose="05000000000000000000" pitchFamily="2" charset="2"/>
              <a:buChar char="à"/>
            </a:pPr>
            <a:r>
              <a:rPr lang="en-US" sz="3200" dirty="0">
                <a:sym typeface="Wingdings" panose="05000000000000000000" pitchFamily="2" charset="2"/>
              </a:rPr>
              <a:t>Tagging studies </a:t>
            </a:r>
          </a:p>
          <a:p>
            <a:pPr marL="914400" lvl="1" indent="0">
              <a:spcBef>
                <a:spcPts val="0"/>
              </a:spcBef>
              <a:buNone/>
            </a:pPr>
            <a:r>
              <a:rPr lang="en-US" sz="3200" dirty="0">
                <a:sym typeface="Wingdings" panose="05000000000000000000" pitchFamily="2" charset="2"/>
              </a:rPr>
              <a:t>(dependent on good </a:t>
            </a:r>
          </a:p>
          <a:p>
            <a:pPr marL="914400" lvl="1" indent="0">
              <a:spcBef>
                <a:spcPts val="0"/>
              </a:spcBef>
              <a:buNone/>
            </a:pPr>
            <a:r>
              <a:rPr lang="en-US" sz="3200" dirty="0">
                <a:sym typeface="Wingdings" panose="05000000000000000000" pitchFamily="2" charset="2"/>
              </a:rPr>
              <a:t>estimates of reporting </a:t>
            </a:r>
          </a:p>
          <a:p>
            <a:pPr marL="914400" lvl="1" indent="0">
              <a:spcBef>
                <a:spcPts val="0"/>
              </a:spcBef>
              <a:buNone/>
            </a:pPr>
            <a:r>
              <a:rPr lang="en-US" sz="3200" dirty="0">
                <a:sym typeface="Wingdings" panose="05000000000000000000" pitchFamily="2" charset="2"/>
              </a:rPr>
              <a:t>rate)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16" y="2965451"/>
            <a:ext cx="3730297" cy="22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3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Natural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Meta-analysis-based approaches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Open up Natural Mortality Estimators.xlsx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4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Natural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Things to consider</a:t>
            </a:r>
          </a:p>
          <a:p>
            <a:pPr lvl="1"/>
            <a:r>
              <a:rPr lang="en-US" dirty="0"/>
              <a:t>Can you estimate it? </a:t>
            </a:r>
          </a:p>
          <a:p>
            <a:pPr lvl="1"/>
            <a:r>
              <a:rPr lang="en-US" dirty="0"/>
              <a:t>Does it change with age/size and/or over time?</a:t>
            </a:r>
          </a:p>
          <a:p>
            <a:pPr lvl="1"/>
            <a:r>
              <a:rPr lang="en-US" dirty="0"/>
              <a:t>How are your model results affected by assumptions regarding </a:t>
            </a:r>
            <a:r>
              <a:rPr lang="en-US" i="1" dirty="0"/>
              <a:t>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Also, think about literature, similar species, what you know…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35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2554538"/>
            <a:ext cx="8229600" cy="808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638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Stock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Stock = a group of individuals of the same species that behave (migrate, spawn) as a unit and are genetically identical, affected by the fishery as a unit</a:t>
            </a:r>
          </a:p>
          <a:p>
            <a:endParaRPr lang="en-US" dirty="0"/>
          </a:p>
          <a:p>
            <a:r>
              <a:rPr lang="en-US" dirty="0"/>
              <a:t>Is there a single coastwide stock or are there biologically distinct units within the range?</a:t>
            </a:r>
          </a:p>
          <a:p>
            <a:endParaRPr lang="en-US" dirty="0"/>
          </a:p>
          <a:p>
            <a:endParaRPr lang="en-US" sz="1400" dirty="0"/>
          </a:p>
          <a:p>
            <a:r>
              <a:rPr lang="en-US" dirty="0"/>
              <a:t>Nail this down early: it affects the rest of your data decisions and input development</a:t>
            </a:r>
          </a:p>
          <a:p>
            <a:pPr lvl="1"/>
            <a:r>
              <a:rPr lang="en-US" dirty="0"/>
              <a:t>Can you split the catch/index/biosample data into separate stock units?</a:t>
            </a:r>
          </a:p>
          <a:p>
            <a:pPr lvl="1"/>
            <a:r>
              <a:rPr lang="en-US" dirty="0"/>
              <a:t>Internationally boundaries and data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3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How Do You Define a Stock?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data</a:t>
            </a:r>
          </a:p>
          <a:p>
            <a:endParaRPr lang="en-US" dirty="0"/>
          </a:p>
          <a:p>
            <a:r>
              <a:rPr lang="en-US" dirty="0"/>
              <a:t>Tagging data</a:t>
            </a:r>
          </a:p>
          <a:p>
            <a:endParaRPr lang="en-US" dirty="0"/>
          </a:p>
          <a:p>
            <a:r>
              <a:rPr lang="en-US" dirty="0"/>
              <a:t>Spawning and larval transport</a:t>
            </a:r>
          </a:p>
          <a:p>
            <a:endParaRPr lang="en-US" dirty="0"/>
          </a:p>
          <a:p>
            <a:r>
              <a:rPr lang="en-US" dirty="0"/>
              <a:t>Other life history differences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Stock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200" y="1143001"/>
            <a:ext cx="4546600" cy="5638800"/>
          </a:xfrm>
        </p:spPr>
        <p:txBody>
          <a:bodyPr/>
          <a:lstStyle/>
          <a:p>
            <a:r>
              <a:rPr lang="en-US" dirty="0"/>
              <a:t>Red Drum</a:t>
            </a:r>
          </a:p>
          <a:p>
            <a:r>
              <a:rPr lang="en-US" dirty="0"/>
              <a:t>Managed &amp; assessed as 2 separate stocks</a:t>
            </a:r>
          </a:p>
          <a:p>
            <a:r>
              <a:rPr lang="en-US" dirty="0"/>
              <a:t>Life history information</a:t>
            </a:r>
          </a:p>
          <a:p>
            <a:pPr lvl="1"/>
            <a:r>
              <a:rPr lang="en-US" dirty="0"/>
              <a:t>Max age and size differences</a:t>
            </a:r>
          </a:p>
          <a:p>
            <a:r>
              <a:rPr lang="en-US" dirty="0"/>
              <a:t>Tagging information</a:t>
            </a:r>
          </a:p>
          <a:p>
            <a:r>
              <a:rPr lang="en-US" dirty="0"/>
              <a:t>Genetics information</a:t>
            </a:r>
          </a:p>
        </p:txBody>
      </p:sp>
      <p:pic>
        <p:nvPicPr>
          <p:cNvPr id="4" name="Picture 4" descr="reg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6"/>
          <a:stretch/>
        </p:blipFill>
        <p:spPr bwMode="auto">
          <a:xfrm>
            <a:off x="161925" y="1270001"/>
            <a:ext cx="367347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297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atie_d\Desktop\Coast.png"/>
          <p:cNvPicPr>
            <a:picLocks noChangeAspect="1" noChangeArrowheads="1"/>
          </p:cNvPicPr>
          <p:nvPr/>
        </p:nvPicPr>
        <p:blipFill rotWithShape="1">
          <a:blip r:embed="rId2" cstate="print"/>
          <a:srcRect t="11667"/>
          <a:stretch/>
        </p:blipFill>
        <p:spPr bwMode="auto">
          <a:xfrm>
            <a:off x="0" y="800100"/>
            <a:ext cx="6429376" cy="6057900"/>
          </a:xfrm>
          <a:prstGeom prst="rect">
            <a:avLst/>
          </a:prstGeom>
          <a:noFill/>
        </p:spPr>
      </p:pic>
      <p:pic>
        <p:nvPicPr>
          <p:cNvPr id="8" name="Picture 7" descr="STBASS_purpl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667000"/>
            <a:ext cx="690879" cy="304800"/>
          </a:xfrm>
          <a:prstGeom prst="rect">
            <a:avLst/>
          </a:prstGeom>
        </p:spPr>
      </p:pic>
      <p:pic>
        <p:nvPicPr>
          <p:cNvPr id="9" name="Picture 8" descr="STBASS_oran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8399" y="1752600"/>
            <a:ext cx="690879" cy="304800"/>
          </a:xfrm>
          <a:prstGeom prst="rect">
            <a:avLst/>
          </a:prstGeom>
        </p:spPr>
      </p:pic>
      <p:pic>
        <p:nvPicPr>
          <p:cNvPr id="10" name="Picture 9" descr="STBASS_green.GIF"/>
          <p:cNvPicPr>
            <a:picLocks noChangeAspect="1"/>
          </p:cNvPicPr>
          <p:nvPr/>
        </p:nvPicPr>
        <p:blipFill>
          <a:blip r:embed="rId5" cstate="print">
            <a:lum bright="-20000"/>
          </a:blip>
          <a:stretch>
            <a:fillRect/>
          </a:stretch>
        </p:blipFill>
        <p:spPr>
          <a:xfrm>
            <a:off x="1752600" y="2209800"/>
            <a:ext cx="690880" cy="3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9800" y="1447800"/>
            <a:ext cx="281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Striped Bass</a:t>
            </a:r>
          </a:p>
          <a:p>
            <a:endParaRPr lang="en-US" sz="2400" dirty="0"/>
          </a:p>
          <a:p>
            <a:r>
              <a:rPr lang="en-US" sz="2400" dirty="0"/>
              <a:t>The coastal migratory population is made up of individuals from the 3 northern stocks.</a:t>
            </a:r>
          </a:p>
          <a:p>
            <a:endParaRPr lang="en-US" sz="2400" dirty="0"/>
          </a:p>
        </p:txBody>
      </p:sp>
      <p:pic>
        <p:nvPicPr>
          <p:cNvPr id="12" name="Picture 11" descr="STBASS_oran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1828800"/>
            <a:ext cx="914400" cy="403412"/>
          </a:xfrm>
          <a:prstGeom prst="rect">
            <a:avLst/>
          </a:prstGeom>
        </p:spPr>
      </p:pic>
      <p:pic>
        <p:nvPicPr>
          <p:cNvPr id="13" name="Picture 12" descr="STBASS_oran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2971800"/>
            <a:ext cx="914400" cy="403412"/>
          </a:xfrm>
          <a:prstGeom prst="rect">
            <a:avLst/>
          </a:prstGeom>
        </p:spPr>
      </p:pic>
      <p:pic>
        <p:nvPicPr>
          <p:cNvPr id="14" name="Picture 13" descr="STBASS_oran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86200"/>
            <a:ext cx="914400" cy="403412"/>
          </a:xfrm>
          <a:prstGeom prst="rect">
            <a:avLst/>
          </a:prstGeom>
        </p:spPr>
      </p:pic>
      <p:pic>
        <p:nvPicPr>
          <p:cNvPr id="16" name="Picture 15" descr="STBASS_oran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2286000"/>
            <a:ext cx="914400" cy="403412"/>
          </a:xfrm>
          <a:prstGeom prst="rect">
            <a:avLst/>
          </a:prstGeom>
        </p:spPr>
      </p:pic>
      <p:pic>
        <p:nvPicPr>
          <p:cNvPr id="20" name="Picture 19" descr="STBASS_green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400" y="2438400"/>
            <a:ext cx="914400" cy="403412"/>
          </a:xfrm>
          <a:prstGeom prst="rect">
            <a:avLst/>
          </a:prstGeom>
        </p:spPr>
      </p:pic>
      <p:pic>
        <p:nvPicPr>
          <p:cNvPr id="21" name="Picture 20" descr="STBASS_green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667000"/>
            <a:ext cx="914400" cy="403412"/>
          </a:xfrm>
          <a:prstGeom prst="rect">
            <a:avLst/>
          </a:prstGeom>
        </p:spPr>
      </p:pic>
      <p:pic>
        <p:nvPicPr>
          <p:cNvPr id="22" name="Picture 21" descr="STBASS_green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0800" y="3200400"/>
            <a:ext cx="914400" cy="403412"/>
          </a:xfrm>
          <a:prstGeom prst="rect">
            <a:avLst/>
          </a:prstGeom>
        </p:spPr>
      </p:pic>
      <p:pic>
        <p:nvPicPr>
          <p:cNvPr id="23" name="Picture 22" descr="STBASS_green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914400" cy="403412"/>
          </a:xfrm>
          <a:prstGeom prst="rect">
            <a:avLst/>
          </a:prstGeom>
        </p:spPr>
      </p:pic>
      <p:pic>
        <p:nvPicPr>
          <p:cNvPr id="24" name="Picture 23" descr="STBASS_purpl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2667000"/>
            <a:ext cx="1066800" cy="470648"/>
          </a:xfrm>
          <a:prstGeom prst="rect">
            <a:avLst/>
          </a:prstGeom>
        </p:spPr>
      </p:pic>
      <p:pic>
        <p:nvPicPr>
          <p:cNvPr id="25" name="Picture 24" descr="STBASS_purpl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352800"/>
            <a:ext cx="1066800" cy="470648"/>
          </a:xfrm>
          <a:prstGeom prst="rect">
            <a:avLst/>
          </a:prstGeom>
        </p:spPr>
      </p:pic>
      <p:pic>
        <p:nvPicPr>
          <p:cNvPr id="26" name="Picture 25" descr="STBASS_purpl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1905000"/>
            <a:ext cx="1066800" cy="470648"/>
          </a:xfrm>
          <a:prstGeom prst="rect">
            <a:avLst/>
          </a:prstGeom>
        </p:spPr>
      </p:pic>
      <p:pic>
        <p:nvPicPr>
          <p:cNvPr id="27" name="Picture 26" descr="STBASS_purpl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1219200"/>
            <a:ext cx="1066800" cy="470648"/>
          </a:xfrm>
          <a:prstGeom prst="rect">
            <a:avLst/>
          </a:prstGeom>
        </p:spPr>
      </p:pic>
      <p:pic>
        <p:nvPicPr>
          <p:cNvPr id="29" name="Picture 28" descr="STBASS_brwn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000" y="3352801"/>
            <a:ext cx="863599" cy="381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66800" y="4572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historical tagging data, Albermarle-Roanoke fish do not join the coastal migratory population.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081"/>
            <a:ext cx="8229600" cy="808038"/>
          </a:xfrm>
        </p:spPr>
        <p:txBody>
          <a:bodyPr/>
          <a:lstStyle/>
          <a:p>
            <a:r>
              <a:rPr lang="en-US" dirty="0"/>
              <a:t>Stock ID</a:t>
            </a:r>
          </a:p>
        </p:txBody>
      </p:sp>
    </p:spTree>
    <p:extLst>
      <p:ext uri="{BB962C8B-B14F-4D97-AF65-F5344CB8AC3E}">
        <p14:creationId xmlns:p14="http://schemas.microsoft.com/office/powerpoint/2010/main" val="130782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Types of data</a:t>
            </a:r>
          </a:p>
          <a:p>
            <a:pPr marL="857250" lvl="2"/>
            <a:r>
              <a:rPr lang="en-US" dirty="0"/>
              <a:t>Length			* Fecundity</a:t>
            </a:r>
          </a:p>
          <a:p>
            <a:pPr marL="857250" lvl="2"/>
            <a:r>
              <a:rPr lang="en-US" dirty="0"/>
              <a:t>Weight			* Stomach contents</a:t>
            </a:r>
          </a:p>
          <a:p>
            <a:pPr marL="857250" lvl="2"/>
            <a:r>
              <a:rPr lang="en-US" dirty="0"/>
              <a:t>Age			* Movement/migration</a:t>
            </a:r>
          </a:p>
          <a:p>
            <a:pPr marL="857250" lvl="2"/>
            <a:r>
              <a:rPr lang="en-US" dirty="0"/>
              <a:t>Maturity		* Genetics</a:t>
            </a:r>
          </a:p>
          <a:p>
            <a:pPr marL="857250" lvl="2"/>
            <a:r>
              <a:rPr lang="en-US" dirty="0"/>
              <a:t>Sex			* Sex change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Some data should be collected annually, some only need to be collected periodically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9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atie_d\Desktop\Coast.png"/>
          <p:cNvPicPr>
            <a:picLocks noChangeAspect="1" noChangeArrowheads="1"/>
          </p:cNvPicPr>
          <p:nvPr/>
        </p:nvPicPr>
        <p:blipFill rotWithShape="1">
          <a:blip r:embed="rId2" cstate="print"/>
          <a:srcRect t="11852"/>
          <a:stretch/>
        </p:blipFill>
        <p:spPr bwMode="auto">
          <a:xfrm>
            <a:off x="0" y="812800"/>
            <a:ext cx="6429376" cy="6045200"/>
          </a:xfrm>
          <a:prstGeom prst="rect">
            <a:avLst/>
          </a:prstGeom>
          <a:noFill/>
        </p:spPr>
      </p:pic>
      <p:pic>
        <p:nvPicPr>
          <p:cNvPr id="29" name="Picture 28" descr="STBASS_brw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352801"/>
            <a:ext cx="863599" cy="381000"/>
          </a:xfrm>
          <a:prstGeom prst="rect">
            <a:avLst/>
          </a:prstGeom>
        </p:spPr>
      </p:pic>
      <p:pic>
        <p:nvPicPr>
          <p:cNvPr id="28" name="Picture 27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2590800"/>
            <a:ext cx="863599" cy="380999"/>
          </a:xfrm>
          <a:prstGeom prst="rect">
            <a:avLst/>
          </a:prstGeom>
        </p:spPr>
      </p:pic>
      <p:pic>
        <p:nvPicPr>
          <p:cNvPr id="30" name="Picture 29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2133601"/>
            <a:ext cx="762000" cy="336176"/>
          </a:xfrm>
          <a:prstGeom prst="rect">
            <a:avLst/>
          </a:prstGeom>
        </p:spPr>
      </p:pic>
      <p:pic>
        <p:nvPicPr>
          <p:cNvPr id="31" name="Picture 30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0" y="1752600"/>
            <a:ext cx="838200" cy="369794"/>
          </a:xfrm>
          <a:prstGeom prst="rect">
            <a:avLst/>
          </a:prstGeom>
        </p:spPr>
      </p:pic>
      <p:pic>
        <p:nvPicPr>
          <p:cNvPr id="32" name="Picture 31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2133600"/>
            <a:ext cx="990600" cy="437029"/>
          </a:xfrm>
          <a:prstGeom prst="rect">
            <a:avLst/>
          </a:prstGeom>
        </p:spPr>
      </p:pic>
      <p:pic>
        <p:nvPicPr>
          <p:cNvPr id="33" name="Picture 32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2590800"/>
            <a:ext cx="990600" cy="437029"/>
          </a:xfrm>
          <a:prstGeom prst="rect">
            <a:avLst/>
          </a:prstGeom>
        </p:spPr>
      </p:pic>
      <p:pic>
        <p:nvPicPr>
          <p:cNvPr id="34" name="Picture 33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1905000"/>
            <a:ext cx="990600" cy="437029"/>
          </a:xfrm>
          <a:prstGeom prst="rect">
            <a:avLst/>
          </a:prstGeom>
        </p:spPr>
      </p:pic>
      <p:pic>
        <p:nvPicPr>
          <p:cNvPr id="35" name="Picture 34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2667000"/>
            <a:ext cx="990600" cy="437029"/>
          </a:xfrm>
          <a:prstGeom prst="rect">
            <a:avLst/>
          </a:prstGeom>
        </p:spPr>
      </p:pic>
      <p:pic>
        <p:nvPicPr>
          <p:cNvPr id="36" name="Picture 35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0" y="3048000"/>
            <a:ext cx="990600" cy="437029"/>
          </a:xfrm>
          <a:prstGeom prst="rect">
            <a:avLst/>
          </a:prstGeom>
        </p:spPr>
      </p:pic>
      <p:pic>
        <p:nvPicPr>
          <p:cNvPr id="37" name="Picture 36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200400"/>
            <a:ext cx="990600" cy="437029"/>
          </a:xfrm>
          <a:prstGeom prst="rect">
            <a:avLst/>
          </a:prstGeom>
        </p:spPr>
      </p:pic>
      <p:pic>
        <p:nvPicPr>
          <p:cNvPr id="38" name="Picture 37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2286000"/>
            <a:ext cx="990600" cy="437029"/>
          </a:xfrm>
          <a:prstGeom prst="rect">
            <a:avLst/>
          </a:prstGeom>
        </p:spPr>
      </p:pic>
      <p:pic>
        <p:nvPicPr>
          <p:cNvPr id="39" name="Picture 38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3581400"/>
            <a:ext cx="990600" cy="437029"/>
          </a:xfrm>
          <a:prstGeom prst="rect">
            <a:avLst/>
          </a:prstGeom>
        </p:spPr>
      </p:pic>
      <p:pic>
        <p:nvPicPr>
          <p:cNvPr id="40" name="Picture 39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3657600"/>
            <a:ext cx="990600" cy="437029"/>
          </a:xfrm>
          <a:prstGeom prst="rect">
            <a:avLst/>
          </a:prstGeom>
        </p:spPr>
      </p:pic>
      <p:pic>
        <p:nvPicPr>
          <p:cNvPr id="41" name="Picture 40" descr="STBASS_grey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371600"/>
            <a:ext cx="990600" cy="4370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096000" y="1066800"/>
            <a:ext cx="289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we can’t ID the individual stock components of the ocean catch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Manage &amp; assess as a single stock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40"/>
            <a:ext cx="8229600" cy="808038"/>
          </a:xfrm>
        </p:spPr>
        <p:txBody>
          <a:bodyPr/>
          <a:lstStyle/>
          <a:p>
            <a:r>
              <a:rPr lang="en-US" dirty="0"/>
              <a:t>Stock ID</a:t>
            </a:r>
          </a:p>
        </p:txBody>
      </p:sp>
    </p:spTree>
    <p:extLst>
      <p:ext uri="{BB962C8B-B14F-4D97-AF65-F5344CB8AC3E}">
        <p14:creationId xmlns:p14="http://schemas.microsoft.com/office/powerpoint/2010/main" val="82753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/>
              <a:t>Stock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88"/>
            <a:ext cx="8229600" cy="48720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there tagging/genetic/spawning evidence to support a unit stock?</a:t>
            </a:r>
          </a:p>
          <a:p>
            <a:endParaRPr lang="en-US" dirty="0"/>
          </a:p>
          <a:p>
            <a:r>
              <a:rPr lang="en-US" dirty="0"/>
              <a:t>Do you have the data to assess the entire stock? If not, reconsider or caveat your conclusions!</a:t>
            </a:r>
          </a:p>
          <a:p>
            <a:endParaRPr lang="en-US" dirty="0"/>
          </a:p>
          <a:p>
            <a:r>
              <a:rPr lang="en-US" dirty="0"/>
              <a:t>How serious are substock dynamics relative to model assumptions?</a:t>
            </a:r>
          </a:p>
          <a:p>
            <a:endParaRPr lang="en-US" dirty="0"/>
          </a:p>
          <a:p>
            <a:r>
              <a:rPr lang="en-US" dirty="0"/>
              <a:t>Unless your model includes migration, it assumes your stock is homogeneous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2554538"/>
            <a:ext cx="8229600" cy="808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8187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A4ED-EA8F-4DD4-B912-4C12610F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History: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B2AC-205D-4F2E-BB15-9EAB4139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and working session next week….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Calculate length-weight relationship and size-at-age for 2015. Evaluate spatial or seasonal differences in growth. </a:t>
            </a:r>
          </a:p>
          <a:p>
            <a:pPr>
              <a:buFont typeface="+mj-lt"/>
              <a:buAutoNum type="arabicPeriod"/>
            </a:pPr>
            <a:endParaRPr lang="en-US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Develop estimates of M using more than one method. Compare the results and recommend a preferred method. </a:t>
            </a:r>
          </a:p>
          <a:p>
            <a:endParaRPr lang="en-US" dirty="0"/>
          </a:p>
          <a:p>
            <a:r>
              <a:rPr lang="en-US" dirty="0"/>
              <a:t>Give these a try using the examples provided or your own code and bring questions next week </a:t>
            </a:r>
          </a:p>
        </p:txBody>
      </p:sp>
    </p:spTree>
    <p:extLst>
      <p:ext uri="{BB962C8B-B14F-4D97-AF65-F5344CB8AC3E}">
        <p14:creationId xmlns:p14="http://schemas.microsoft.com/office/powerpoint/2010/main" val="3430301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332713-9E42-4824-8223-0B584B5D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Assignments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5E03A-608B-4C69-97B1-47A71C3A987B}"/>
              </a:ext>
            </a:extLst>
          </p:cNvPr>
          <p:cNvSpPr txBox="1"/>
          <p:nvPr/>
        </p:nvSpPr>
        <p:spPr>
          <a:xfrm>
            <a:off x="395036" y="1929592"/>
            <a:ext cx="2323226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>
                <a:highlight>
                  <a:srgbClr val="FFFF00"/>
                </a:highlight>
              </a:rPr>
              <a:t>Life History: L-W, Size-at-Age</a:t>
            </a:r>
          </a:p>
          <a:p>
            <a:r>
              <a:rPr lang="en-US" sz="1350" i="1" dirty="0">
                <a:highlight>
                  <a:srgbClr val="FFFF00"/>
                </a:highlight>
              </a:rPr>
              <a:t>(Life History Q1)</a:t>
            </a:r>
          </a:p>
          <a:p>
            <a:r>
              <a:rPr lang="en-US" sz="1350" dirty="0">
                <a:highlight>
                  <a:srgbClr val="FFFF00"/>
                </a:highlight>
              </a:rPr>
              <a:t>Margaret Conroy</a:t>
            </a:r>
          </a:p>
          <a:p>
            <a:r>
              <a:rPr lang="en-US" sz="1350" dirty="0">
                <a:highlight>
                  <a:srgbClr val="FFFF00"/>
                </a:highlight>
              </a:rPr>
              <a:t>Brendan Harrison </a:t>
            </a:r>
          </a:p>
          <a:p>
            <a:r>
              <a:rPr lang="en-US" sz="1350" dirty="0">
                <a:highlight>
                  <a:srgbClr val="FFFF00"/>
                </a:highlight>
              </a:rPr>
              <a:t>CJ Schlick</a:t>
            </a:r>
          </a:p>
          <a:p>
            <a:r>
              <a:rPr lang="en-US" sz="1350" dirty="0">
                <a:highlight>
                  <a:srgbClr val="FFFF00"/>
                </a:highlight>
              </a:rPr>
              <a:t>Holly White</a:t>
            </a:r>
          </a:p>
          <a:p>
            <a:r>
              <a:rPr lang="en-US" sz="1350" dirty="0">
                <a:highlight>
                  <a:srgbClr val="FFFF00"/>
                </a:highlight>
              </a:rPr>
              <a:t>Caitlin Craig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E681F-8B42-4CEC-BC3E-BC0E98B2054C}"/>
              </a:ext>
            </a:extLst>
          </p:cNvPr>
          <p:cNvSpPr txBox="1"/>
          <p:nvPr/>
        </p:nvSpPr>
        <p:spPr>
          <a:xfrm>
            <a:off x="2946004" y="1929592"/>
            <a:ext cx="2323226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>
                <a:highlight>
                  <a:srgbClr val="FFFF00"/>
                </a:highlight>
              </a:rPr>
              <a:t>Life History: M</a:t>
            </a:r>
          </a:p>
          <a:p>
            <a:r>
              <a:rPr lang="en-US" sz="1350" i="1" dirty="0">
                <a:highlight>
                  <a:srgbClr val="FFFF00"/>
                </a:highlight>
              </a:rPr>
              <a:t>(Life History Q2)</a:t>
            </a:r>
          </a:p>
          <a:p>
            <a:r>
              <a:rPr lang="en-US" sz="1350" dirty="0">
                <a:highlight>
                  <a:srgbClr val="FFFF00"/>
                </a:highlight>
              </a:rPr>
              <a:t>Daniel Sasson</a:t>
            </a:r>
          </a:p>
          <a:p>
            <a:r>
              <a:rPr lang="en-US" sz="1350" dirty="0">
                <a:highlight>
                  <a:srgbClr val="FFFF00"/>
                </a:highlight>
              </a:rPr>
              <a:t>Shelby White</a:t>
            </a:r>
          </a:p>
          <a:p>
            <a:r>
              <a:rPr lang="en-US" sz="1350" dirty="0">
                <a:highlight>
                  <a:srgbClr val="FFFF00"/>
                </a:highlight>
              </a:rPr>
              <a:t>Tara Dolan</a:t>
            </a:r>
          </a:p>
          <a:p>
            <a:r>
              <a:rPr lang="en-US" sz="1350" dirty="0">
                <a:highlight>
                  <a:srgbClr val="FFFF00"/>
                </a:highlight>
              </a:rPr>
              <a:t>Michaela Pawluk</a:t>
            </a:r>
          </a:p>
          <a:p>
            <a:r>
              <a:rPr lang="en-US" sz="1350" dirty="0">
                <a:highlight>
                  <a:srgbClr val="FFFF00"/>
                </a:highlight>
              </a:rPr>
              <a:t>Tori Kentner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D5255-2387-4B3F-AB5D-2A2F76AE976D}"/>
              </a:ext>
            </a:extLst>
          </p:cNvPr>
          <p:cNvSpPr txBox="1"/>
          <p:nvPr/>
        </p:nvSpPr>
        <p:spPr>
          <a:xfrm>
            <a:off x="5480347" y="1929592"/>
            <a:ext cx="2323226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Age-Length Keys</a:t>
            </a:r>
          </a:p>
          <a:p>
            <a:r>
              <a:rPr lang="en-US" sz="1350" i="1" dirty="0"/>
              <a:t>(Catch Q1)</a:t>
            </a:r>
            <a:endParaRPr lang="en-US" sz="1350" b="1" u="sng" dirty="0"/>
          </a:p>
          <a:p>
            <a:r>
              <a:rPr lang="en-US" sz="1350" dirty="0"/>
              <a:t>Jes Waller </a:t>
            </a:r>
          </a:p>
          <a:p>
            <a:r>
              <a:rPr lang="en-US" sz="1350" dirty="0"/>
              <a:t>Heather Christiansen</a:t>
            </a:r>
          </a:p>
          <a:p>
            <a:r>
              <a:rPr lang="en-US" sz="1350" dirty="0"/>
              <a:t>Brooke Lowman </a:t>
            </a:r>
          </a:p>
          <a:p>
            <a:r>
              <a:rPr lang="en-US" sz="1350" dirty="0"/>
              <a:t>Rich Pendleton </a:t>
            </a:r>
          </a:p>
          <a:p>
            <a:r>
              <a:rPr lang="en-US" sz="1350" dirty="0"/>
              <a:t>Conor O’Donnell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E039-FD9D-4256-9674-E8D264B7A7AD}"/>
              </a:ext>
            </a:extLst>
          </p:cNvPr>
          <p:cNvSpPr txBox="1"/>
          <p:nvPr/>
        </p:nvSpPr>
        <p:spPr>
          <a:xfrm>
            <a:off x="395036" y="3533949"/>
            <a:ext cx="2323226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2015 CAA</a:t>
            </a:r>
          </a:p>
          <a:p>
            <a:r>
              <a:rPr lang="en-US" sz="1350" i="1" dirty="0"/>
              <a:t>(Catch Q2 &amp; Q3)</a:t>
            </a:r>
            <a:endParaRPr lang="en-US" sz="1350" b="1" u="sng" dirty="0"/>
          </a:p>
          <a:p>
            <a:r>
              <a:rPr lang="en-US" sz="1350" dirty="0"/>
              <a:t>Eddie Leonard </a:t>
            </a:r>
          </a:p>
          <a:p>
            <a:r>
              <a:rPr lang="en-US" sz="1350" dirty="0"/>
              <a:t>Judd Curtis</a:t>
            </a:r>
          </a:p>
          <a:p>
            <a:r>
              <a:rPr lang="en-US" sz="1350" dirty="0"/>
              <a:t>Matthew Jargowsky</a:t>
            </a:r>
          </a:p>
          <a:p>
            <a:r>
              <a:rPr lang="en-US" sz="1350" dirty="0"/>
              <a:t>Ryan Harrell</a:t>
            </a:r>
          </a:p>
          <a:p>
            <a:r>
              <a:rPr lang="en-US" sz="1350" dirty="0"/>
              <a:t>Tyler Grabowski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BC2B3-8E99-48B4-8733-27810BAB8598}"/>
              </a:ext>
            </a:extLst>
          </p:cNvPr>
          <p:cNvSpPr txBox="1"/>
          <p:nvPr/>
        </p:nvSpPr>
        <p:spPr>
          <a:xfrm>
            <a:off x="2946004" y="3533949"/>
            <a:ext cx="2323226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FD Index</a:t>
            </a:r>
          </a:p>
          <a:p>
            <a:r>
              <a:rPr lang="en-US" sz="1350" i="1" dirty="0"/>
              <a:t>(Indices Q1 &amp; Q2)</a:t>
            </a:r>
            <a:endParaRPr lang="en-US" sz="1350" b="1" u="sng" dirty="0"/>
          </a:p>
          <a:p>
            <a:r>
              <a:rPr lang="en-US" sz="1350" dirty="0"/>
              <a:t>Alexa Galvan</a:t>
            </a:r>
          </a:p>
          <a:p>
            <a:r>
              <a:rPr lang="en-US" sz="1350" dirty="0"/>
              <a:t>Kelli Mosca</a:t>
            </a:r>
          </a:p>
          <a:p>
            <a:r>
              <a:rPr lang="en-US" sz="1350" dirty="0"/>
              <a:t>Lulu Bates</a:t>
            </a:r>
          </a:p>
          <a:p>
            <a:r>
              <a:rPr lang="en-US" sz="1350" dirty="0"/>
              <a:t>Corey Pelletier </a:t>
            </a:r>
          </a:p>
          <a:p>
            <a:r>
              <a:rPr lang="en-US" sz="1350" dirty="0"/>
              <a:t>Somers Smott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7E661-46CA-4DDD-8AA3-8C3B59DB080A}"/>
              </a:ext>
            </a:extLst>
          </p:cNvPr>
          <p:cNvSpPr txBox="1"/>
          <p:nvPr/>
        </p:nvSpPr>
        <p:spPr>
          <a:xfrm>
            <a:off x="5480347" y="3533948"/>
            <a:ext cx="232322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FI Index</a:t>
            </a:r>
          </a:p>
          <a:p>
            <a:r>
              <a:rPr lang="en-US" sz="1350" i="1" dirty="0"/>
              <a:t>(Indices Q1 &amp; Q2)</a:t>
            </a:r>
            <a:endParaRPr lang="en-US" sz="1350" b="1" u="sng" dirty="0"/>
          </a:p>
          <a:p>
            <a:r>
              <a:rPr lang="en-US" sz="1350" dirty="0"/>
              <a:t>Chad Power</a:t>
            </a:r>
          </a:p>
          <a:p>
            <a:r>
              <a:rPr lang="en-US" sz="1350" dirty="0"/>
              <a:t>Julia Livermore </a:t>
            </a:r>
          </a:p>
          <a:p>
            <a:r>
              <a:rPr lang="en-US" sz="1350" dirty="0"/>
              <a:t>Jimmy Kilfoil</a:t>
            </a:r>
          </a:p>
          <a:p>
            <a:r>
              <a:rPr lang="en-US" sz="1350" dirty="0"/>
              <a:t>Ana Vaz</a:t>
            </a:r>
          </a:p>
          <a:p>
            <a:r>
              <a:rPr lang="en-US" sz="1350" dirty="0"/>
              <a:t>Corinne Truesdale</a:t>
            </a:r>
          </a:p>
          <a:p>
            <a:r>
              <a:rPr lang="en-US" sz="1350" dirty="0"/>
              <a:t>Halie O’Farrell</a:t>
            </a:r>
          </a:p>
        </p:txBody>
      </p:sp>
    </p:spTree>
    <p:extLst>
      <p:ext uri="{BB962C8B-B14F-4D97-AF65-F5344CB8AC3E}">
        <p14:creationId xmlns:p14="http://schemas.microsoft.com/office/powerpoint/2010/main" val="2338290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2EC1-A1BA-41FB-A50A-21550252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2554538"/>
            <a:ext cx="8229600" cy="808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55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91" y="1371600"/>
            <a:ext cx="4434709" cy="4966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Length and Weight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91" y="1371600"/>
            <a:ext cx="4724400" cy="4525963"/>
          </a:xfrm>
        </p:spPr>
        <p:txBody>
          <a:bodyPr/>
          <a:lstStyle/>
          <a:p>
            <a:r>
              <a:rPr lang="en-US" dirty="0"/>
              <a:t>Type</a:t>
            </a:r>
          </a:p>
          <a:p>
            <a:pPr lvl="1"/>
            <a:r>
              <a:rPr lang="en-US" dirty="0"/>
              <a:t>Length: fork or centerline, standard, total, carapace</a:t>
            </a:r>
          </a:p>
          <a:p>
            <a:pPr lvl="1"/>
            <a:r>
              <a:rPr lang="en-US" dirty="0"/>
              <a:t>Weight: hole, gutted, head off</a:t>
            </a:r>
          </a:p>
          <a:p>
            <a:endParaRPr lang="en-US" dirty="0"/>
          </a:p>
          <a:p>
            <a:r>
              <a:rPr lang="en-US" dirty="0"/>
              <a:t>Units and precision </a:t>
            </a:r>
          </a:p>
          <a:p>
            <a:pPr lvl="1"/>
            <a:r>
              <a:rPr lang="en-US" dirty="0"/>
              <a:t>Metric, non-metric </a:t>
            </a:r>
          </a:p>
        </p:txBody>
      </p:sp>
    </p:spTree>
    <p:extLst>
      <p:ext uri="{BB962C8B-B14F-4D97-AF65-F5344CB8AC3E}">
        <p14:creationId xmlns:p14="http://schemas.microsoft.com/office/powerpoint/2010/main" val="244705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9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Typically estimated from a hard part (otolith, scale, operculum)</a:t>
            </a:r>
          </a:p>
          <a:p>
            <a:pPr lvl="1"/>
            <a:r>
              <a:rPr lang="en-US" dirty="0"/>
              <a:t>Annuli</a:t>
            </a:r>
          </a:p>
          <a:p>
            <a:pPr lvl="1"/>
            <a:r>
              <a:rPr lang="en-US" dirty="0"/>
              <a:t>Hard part margins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29000"/>
            <a:ext cx="3886200" cy="3152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56" y="4041264"/>
            <a:ext cx="2464644" cy="2816736"/>
          </a:xfrm>
          <a:prstGeom prst="rect">
            <a:avLst/>
          </a:prstGeom>
        </p:spPr>
      </p:pic>
      <p:pic>
        <p:nvPicPr>
          <p:cNvPr id="6" name="Picture 2" descr="http://www.asmfc.org/images/agingWeb2%20copy.jpg">
            <a:extLst>
              <a:ext uri="{FF2B5EF4-FFF2-40B4-BE49-F238E27FC236}">
                <a16:creationId xmlns:a16="http://schemas.microsoft.com/office/drawing/2014/main" id="{CFC5F0B8-8E04-4D61-8879-566FACE98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1319" y="1600029"/>
            <a:ext cx="3564081" cy="24503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12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66" y="0"/>
            <a:ext cx="8229600" cy="808038"/>
          </a:xfrm>
        </p:spPr>
        <p:txBody>
          <a:bodyPr/>
          <a:lstStyle/>
          <a:p>
            <a:r>
              <a:rPr lang="en-US" dirty="0"/>
              <a:t>Ageing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128713"/>
            <a:ext cx="8858250" cy="4586287"/>
          </a:xfrm>
        </p:spPr>
        <p:txBody>
          <a:bodyPr>
            <a:noAutofit/>
          </a:bodyPr>
          <a:lstStyle/>
          <a:p>
            <a:r>
              <a:rPr lang="en-US" sz="2700" dirty="0"/>
              <a:t>Studies conducted to estimate ageing error</a:t>
            </a:r>
          </a:p>
          <a:p>
            <a:pPr lvl="1"/>
            <a:r>
              <a:rPr lang="en-US" sz="2400" dirty="0"/>
              <a:t>Validate age structure</a:t>
            </a:r>
          </a:p>
          <a:p>
            <a:pPr lvl="1"/>
            <a:r>
              <a:rPr lang="en-US" sz="2400" dirty="0"/>
              <a:t>Quantify error within ager, among agers</a:t>
            </a:r>
          </a:p>
          <a:p>
            <a:r>
              <a:rPr lang="en-US" sz="2700" dirty="0"/>
              <a:t>This information can be incorporated into models</a:t>
            </a:r>
          </a:p>
          <a:p>
            <a:r>
              <a:rPr lang="en-US" sz="2800" dirty="0"/>
              <a:t>Campana 2001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sz="2700" dirty="0"/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http://www.asmfc.org/fisheries-science/research#Ageing</a:t>
            </a:r>
          </a:p>
          <a:p>
            <a:pPr marL="0" indent="0">
              <a:buNone/>
            </a:pP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6" y="3686175"/>
            <a:ext cx="1847223" cy="155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771901"/>
            <a:ext cx="3232646" cy="154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57" y="3503190"/>
            <a:ext cx="2206166" cy="1921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08038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19607"/>
            <a:ext cx="8229600" cy="27574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 ageing error studies indicate age data are useful?</a:t>
            </a:r>
          </a:p>
          <a:p>
            <a:endParaRPr lang="en-US" dirty="0"/>
          </a:p>
          <a:p>
            <a:r>
              <a:rPr lang="en-US" dirty="0"/>
              <a:t>Is everyone using the same methods?</a:t>
            </a:r>
          </a:p>
          <a:p>
            <a:endParaRPr lang="en-US" dirty="0"/>
          </a:p>
          <a:p>
            <a:r>
              <a:rPr lang="en-US" dirty="0"/>
              <a:t>Have methods changed over time? </a:t>
            </a:r>
          </a:p>
          <a:p>
            <a:pPr lvl="1"/>
            <a:r>
              <a:rPr lang="en-US" dirty="0"/>
              <a:t>E.g., scales to otoliths</a:t>
            </a:r>
          </a:p>
          <a:p>
            <a:pPr lvl="1"/>
            <a:endParaRPr lang="en-US" dirty="0"/>
          </a:p>
          <a:p>
            <a:r>
              <a:rPr lang="en-US" dirty="0"/>
              <a:t>What do the age data represent?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F224A-C0B7-4A26-88E0-38309445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" y="3900488"/>
            <a:ext cx="8977293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was the determination made? </a:t>
            </a:r>
          </a:p>
          <a:p>
            <a:pPr lvl="1"/>
            <a:r>
              <a:rPr lang="en-US" dirty="0"/>
              <a:t>Macroscopic or histological</a:t>
            </a:r>
          </a:p>
          <a:p>
            <a:endParaRPr lang="en-US" dirty="0"/>
          </a:p>
          <a:p>
            <a:r>
              <a:rPr lang="en-US" dirty="0"/>
              <a:t>Classification?</a:t>
            </a:r>
          </a:p>
          <a:p>
            <a:pPr lvl="1"/>
            <a:r>
              <a:rPr lang="en-US" dirty="0"/>
              <a:t>Brown-Peterson et al. 2011 </a:t>
            </a:r>
          </a:p>
        </p:txBody>
      </p:sp>
    </p:spTree>
    <p:extLst>
      <p:ext uri="{BB962C8B-B14F-4D97-AF65-F5344CB8AC3E}">
        <p14:creationId xmlns:p14="http://schemas.microsoft.com/office/powerpoint/2010/main" val="2942557331"/>
      </p:ext>
    </p:extLst>
  </p:cSld>
  <p:clrMapOvr>
    <a:masterClrMapping/>
  </p:clrMapOvr>
</p:sld>
</file>

<file path=ppt/theme/theme1.xml><?xml version="1.0" encoding="utf-8"?>
<a:theme xmlns:a="http://schemas.openxmlformats.org/drawingml/2006/main" name="ASMFC_template_K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27F54-216F-40E4-91DC-DCCD4D262F8E}" vid="{E3163D1D-C5A1-4497-8EDC-A4098428DB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ASMFC_template_KD</Template>
  <TotalTime>3724</TotalTime>
  <Words>1708</Words>
  <Application>Microsoft Office PowerPoint</Application>
  <PresentationFormat>On-screen Show (4:3)</PresentationFormat>
  <Paragraphs>398</Paragraphs>
  <Slides>45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Times New Roman</vt:lpstr>
      <vt:lpstr>Wingdings</vt:lpstr>
      <vt:lpstr>ASMFC_template_KD</vt:lpstr>
      <vt:lpstr>Equation</vt:lpstr>
      <vt:lpstr>Life History Parameters</vt:lpstr>
      <vt:lpstr>Outline</vt:lpstr>
      <vt:lpstr>Data</vt:lpstr>
      <vt:lpstr>Data</vt:lpstr>
      <vt:lpstr>Length and Weight</vt:lpstr>
      <vt:lpstr>Age</vt:lpstr>
      <vt:lpstr>Ageing error</vt:lpstr>
      <vt:lpstr>Age</vt:lpstr>
      <vt:lpstr>Maturity </vt:lpstr>
      <vt:lpstr>Uses for Life History Data</vt:lpstr>
      <vt:lpstr>At the Data Workshop</vt:lpstr>
      <vt:lpstr>Simple Evaluations</vt:lpstr>
      <vt:lpstr>Simple Evaluations</vt:lpstr>
      <vt:lpstr>Life History Parameters </vt:lpstr>
      <vt:lpstr>Life History Parameters</vt:lpstr>
      <vt:lpstr>Morphometric Relationships</vt:lpstr>
      <vt:lpstr>Morphometric Relationships</vt:lpstr>
      <vt:lpstr>Length-Weight Example</vt:lpstr>
      <vt:lpstr>Growth</vt:lpstr>
      <vt:lpstr>Growth</vt:lpstr>
      <vt:lpstr>Growth</vt:lpstr>
      <vt:lpstr>Growth</vt:lpstr>
      <vt:lpstr>Questions?</vt:lpstr>
      <vt:lpstr>Break Time Return at: </vt:lpstr>
      <vt:lpstr>Growth Example</vt:lpstr>
      <vt:lpstr>Maturity and Reproductive Capacity</vt:lpstr>
      <vt:lpstr>Maturity and Reproductive Capacity</vt:lpstr>
      <vt:lpstr>Maturity and Reproductive Capacity</vt:lpstr>
      <vt:lpstr>Questions?</vt:lpstr>
      <vt:lpstr>Natural Mortality</vt:lpstr>
      <vt:lpstr>Natural Mortality</vt:lpstr>
      <vt:lpstr>Natural Mortality</vt:lpstr>
      <vt:lpstr>Natural Mortality</vt:lpstr>
      <vt:lpstr>Natural Mortality</vt:lpstr>
      <vt:lpstr>Questions?</vt:lpstr>
      <vt:lpstr>Stock ID</vt:lpstr>
      <vt:lpstr>How Do You Define a Stock?</vt:lpstr>
      <vt:lpstr>Stock ID</vt:lpstr>
      <vt:lpstr>Stock ID</vt:lpstr>
      <vt:lpstr>Stock ID</vt:lpstr>
      <vt:lpstr>Stock ID</vt:lpstr>
      <vt:lpstr>Questions?</vt:lpstr>
      <vt:lpstr>Life History: Project</vt:lpstr>
      <vt:lpstr>Group Assignments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Biosampling</dc:title>
  <dc:creator>Katie Drew</dc:creator>
  <cp:lastModifiedBy>Jeff Kipp</cp:lastModifiedBy>
  <cp:revision>122</cp:revision>
  <dcterms:created xsi:type="dcterms:W3CDTF">2016-10-13T13:15:23Z</dcterms:created>
  <dcterms:modified xsi:type="dcterms:W3CDTF">2023-03-21T17:03:07Z</dcterms:modified>
</cp:coreProperties>
</file>